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72" r:id="rId3"/>
    <p:sldId id="396" r:id="rId4"/>
    <p:sldId id="290" r:id="rId5"/>
    <p:sldId id="398" r:id="rId6"/>
    <p:sldId id="300" r:id="rId7"/>
    <p:sldId id="308" r:id="rId8"/>
    <p:sldId id="332" r:id="rId9"/>
    <p:sldId id="329" r:id="rId10"/>
    <p:sldId id="334" r:id="rId11"/>
    <p:sldId id="335" r:id="rId12"/>
    <p:sldId id="336" r:id="rId13"/>
    <p:sldId id="368" r:id="rId14"/>
    <p:sldId id="510" r:id="rId15"/>
    <p:sldId id="511" r:id="rId16"/>
    <p:sldId id="512" r:id="rId17"/>
    <p:sldId id="513" r:id="rId18"/>
    <p:sldId id="514" r:id="rId19"/>
    <p:sldId id="399" r:id="rId20"/>
    <p:sldId id="401" r:id="rId21"/>
    <p:sldId id="515" r:id="rId22"/>
    <p:sldId id="506" r:id="rId23"/>
    <p:sldId id="402" r:id="rId24"/>
    <p:sldId id="509" r:id="rId25"/>
    <p:sldId id="273" r:id="rId26"/>
    <p:sldId id="516" r:id="rId27"/>
    <p:sldId id="517" r:id="rId28"/>
    <p:sldId id="417" r:id="rId29"/>
    <p:sldId id="518" r:id="rId30"/>
    <p:sldId id="519" r:id="rId31"/>
    <p:sldId id="520" r:id="rId32"/>
    <p:sldId id="521" r:id="rId33"/>
    <p:sldId id="407" r:id="rId34"/>
    <p:sldId id="522" r:id="rId35"/>
    <p:sldId id="409" r:id="rId36"/>
    <p:sldId id="414" r:id="rId37"/>
    <p:sldId id="415" r:id="rId38"/>
    <p:sldId id="416" r:id="rId39"/>
    <p:sldId id="413" r:id="rId40"/>
    <p:sldId id="321" r:id="rId41"/>
    <p:sldId id="263" r:id="rId42"/>
    <p:sldId id="260" r:id="rId43"/>
    <p:sldId id="261" r:id="rId44"/>
    <p:sldId id="328" r:id="rId45"/>
    <p:sldId id="264" r:id="rId46"/>
    <p:sldId id="523" r:id="rId47"/>
    <p:sldId id="524" r:id="rId48"/>
    <p:sldId id="525" r:id="rId49"/>
    <p:sldId id="526" r:id="rId50"/>
    <p:sldId id="527" r:id="rId51"/>
    <p:sldId id="528" r:id="rId52"/>
    <p:sldId id="52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41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1CACB-5971-45D4-9C67-FB657E8DB397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E3EA-2FAB-47B0-973D-F2F6D641B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7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Karyotype map from Maria – "</a:t>
            </a:r>
            <a:r>
              <a:rPr lang="en-US" dirty="0" err="1"/>
              <a:t>gambiae</a:t>
            </a:r>
            <a:r>
              <a:rPr lang="en-US" dirty="0"/>
              <a:t> karyotype map"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4CDC-A91F-4846-90AD-CEFCB29302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reduced recombination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B4CDC-A91F-4846-90AD-CEFCB29302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1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22BE-D8B2-4F97-A3D1-FE7DFE35C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5642A-E4AB-4CF5-9AB6-6A4BC016B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720D7-F72E-4BD6-859F-9172BDC6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AAFE3-326B-434C-8868-85AE4FFA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31746-7841-4C25-A242-3ECCD984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3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179B-500A-496D-B4D9-F977820B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7EB8F-B4BA-44E5-88AC-88224F298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44613-DC20-4985-BA9F-FD9160A7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1043-1250-4111-B31D-F06A98BF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098D8-E6A2-4106-AC9E-C128165D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3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BD81D-1246-4B00-A010-388321FE0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597C9-E1FA-4D61-92BB-630BE2C98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6A213-7C75-4546-8719-20901677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AC16E-47A1-48CF-BC45-6C8B3231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F7EC8-FCC5-49F8-95FE-501140C2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2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BB3D-6C5E-44E6-AA4B-5A6B8E84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B805-8BE6-4E29-9C78-3D8B73E0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62477-D5B5-4DDD-A5D9-50198EEF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F9E22-7F5C-4AC5-81DE-D70CB1A2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7337-FA8A-4FC9-98C8-16D02D9A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9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F0DA-C526-440C-9E25-118EE569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6A23D-1BCE-46E9-BDE5-038B070DF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4AE8-A89F-4AF0-A124-627C96C5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E007E-3A0E-4314-BE35-65A00B25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07654-312A-49F9-A8A7-E041AEF0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EA80-9157-46B9-9B6C-866ECB4F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55512-1E79-417B-AF52-B96755488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F5347-824F-45BB-94BB-795BE001F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BD165-3FD6-4EDC-B038-27B6FAB5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670DF-7097-4D69-8812-83D8CD27A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93A0B-7540-4059-9843-355929D0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7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D613-E280-44CA-A770-834C432C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27B75-DC09-433C-9F55-300EC8F8B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BA939-CA30-4F17-87B7-760951DEA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6A096-3BC1-45BF-BC50-E43A20C28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9EAD1-F304-43E7-9440-3CD09AEE5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91FD4-5E10-4382-843A-45EC2E7A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C9640-D6E4-47BC-95C6-821D6A3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57401-4351-40E8-A5AE-99EC9008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B5DB-477C-48A9-82E4-9F106960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4A002-3405-414C-BD0D-4E02A8A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94212-8BB5-49D0-AB4B-36DC204B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984A2-C0C8-4E8D-87D6-271599DD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BCF15-D505-48CD-8264-FE5C9795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1F9DB-CAA2-4020-9012-9F1EF528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59D5-D7B0-4AB1-9375-2C4F7761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2E85-C239-4C22-AD11-10405385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5B297-510E-493F-8C06-041D0A662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C91D9-41B8-4112-9C50-627E91714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FF5DB-1613-4DC5-87A3-86E6BE1B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C033E-2E39-4F20-B20C-5C24BC11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31C63-D410-40AA-9340-9A312220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6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796E-E2C7-4318-8EF7-93A7D84F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41617-2F37-4AC2-B419-EAA8C0AD4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8A429-F83D-4DB8-8195-20270AE28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8AEFC-C38F-4B3B-AA22-980F0C1C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D791E-3787-4F78-872B-58723CBB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202F8-480F-486B-BD94-412196AC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2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6B2CB8-2FD9-4E31-B363-89615416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799CE-A21C-4684-93F1-A267B39C4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8A116-D6CC-4CC6-9E36-248C5BB1D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86882-1CF3-4E21-89BE-C5CEB3924659}" type="datetimeFigureOut">
              <a:rPr lang="en-US" smtClean="0"/>
              <a:t>10/18/19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686ED-4DCF-44D7-AC26-E894F4A17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59EE5-4619-4AE1-8C4A-7E25B4066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5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lg.uwaterloo.ca/~gvcormac/treccorpus07/about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B932-E397-4929-95D5-E688161E3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E6D2B-55C7-4A2B-B516-E6D8FFBE9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CS3300 Data Science</a:t>
            </a:r>
          </a:p>
          <a:p>
            <a:r>
              <a:rPr lang="en-US" dirty="0"/>
              <a:t>RJ Nowling</a:t>
            </a:r>
          </a:p>
        </p:txBody>
      </p:sp>
    </p:spTree>
    <p:extLst>
      <p:ext uri="{BB962C8B-B14F-4D97-AF65-F5344CB8AC3E}">
        <p14:creationId xmlns:p14="http://schemas.microsoft.com/office/powerpoint/2010/main" val="95313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Data Size Over Last 120 Days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442169"/>
            <a:ext cx="6632448" cy="4974336"/>
          </a:xfrm>
        </p:spPr>
      </p:pic>
    </p:spTree>
    <p:extLst>
      <p:ext uri="{BB962C8B-B14F-4D97-AF65-F5344CB8AC3E}">
        <p14:creationId xmlns:p14="http://schemas.microsoft.com/office/powerpoint/2010/main" val="42410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Size Distributions by Shard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685798"/>
            <a:ext cx="6629400" cy="4419600"/>
          </a:xfrm>
        </p:spPr>
      </p:pic>
    </p:spTree>
    <p:extLst>
      <p:ext uri="{BB962C8B-B14F-4D97-AF65-F5344CB8AC3E}">
        <p14:creationId xmlns:p14="http://schemas.microsoft.com/office/powerpoint/2010/main" val="149145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of Chosen Shards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1630056"/>
            <a:ext cx="6629400" cy="4419600"/>
          </a:xfrm>
        </p:spPr>
      </p:pic>
    </p:spTree>
    <p:extLst>
      <p:ext uri="{BB962C8B-B14F-4D97-AF65-F5344CB8AC3E}">
        <p14:creationId xmlns:p14="http://schemas.microsoft.com/office/powerpoint/2010/main" val="805590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 data during data model transition</a:t>
            </a:r>
          </a:p>
          <a:p>
            <a:pPr lvl="1"/>
            <a:r>
              <a:rPr lang="en-US" dirty="0"/>
              <a:t>Wait until transition is complete</a:t>
            </a:r>
          </a:p>
          <a:p>
            <a:r>
              <a:rPr lang="en-US" dirty="0"/>
              <a:t>Mobile advertiser data</a:t>
            </a:r>
          </a:p>
          <a:p>
            <a:pPr lvl="1"/>
            <a:r>
              <a:rPr lang="en-US" dirty="0"/>
              <a:t>Filter out data</a:t>
            </a:r>
          </a:p>
          <a:p>
            <a:r>
              <a:rPr lang="en-US" dirty="0"/>
              <a:t>Highly-redundant user attribute data from third party vendor</a:t>
            </a:r>
          </a:p>
          <a:p>
            <a:pPr lvl="1"/>
            <a:r>
              <a:rPr lang="en-US" dirty="0"/>
              <a:t>Short term: Filter out third-party user attribute data</a:t>
            </a:r>
          </a:p>
          <a:p>
            <a:pPr lvl="1"/>
            <a:r>
              <a:rPr lang="en-US" dirty="0"/>
              <a:t>Medium term: Implement lightweight monitoring and alerting system that checks properties of the data over time</a:t>
            </a:r>
          </a:p>
          <a:p>
            <a:pPr lvl="1"/>
            <a:r>
              <a:rPr lang="en-US" dirty="0"/>
              <a:t>Longer term: De-duplicate data and make available as source for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95687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91D12-9755-9343-89DD-2023CABAB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F24E6-ED94-9949-A548-3371ED28E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distributions of a single variable</a:t>
            </a:r>
          </a:p>
          <a:p>
            <a:r>
              <a:rPr lang="en-US" dirty="0"/>
              <a:t>Plot relationships between pairs of variables</a:t>
            </a:r>
          </a:p>
          <a:p>
            <a:pPr lvl="1"/>
            <a:r>
              <a:rPr lang="en-US" dirty="0"/>
              <a:t>Scatter</a:t>
            </a:r>
          </a:p>
          <a:p>
            <a:pPr lvl="1"/>
            <a:r>
              <a:rPr lang="en-US" dirty="0"/>
              <a:t>Joint density</a:t>
            </a:r>
          </a:p>
          <a:p>
            <a:pPr lvl="1"/>
            <a:r>
              <a:rPr lang="en-US" dirty="0"/>
              <a:t>Box plot</a:t>
            </a:r>
          </a:p>
          <a:p>
            <a:r>
              <a:rPr lang="en-US" dirty="0"/>
              <a:t>Break down data by certain dimensions (e.g., gender, location) and look for differences by group</a:t>
            </a:r>
          </a:p>
        </p:txBody>
      </p:sp>
    </p:spTree>
    <p:extLst>
      <p:ext uri="{BB962C8B-B14F-4D97-AF65-F5344CB8AC3E}">
        <p14:creationId xmlns:p14="http://schemas.microsoft.com/office/powerpoint/2010/main" val="41782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9D9E-8440-BE47-B0CF-0B25F1DD6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923D-66E9-F942-BAA9-BE34A9822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with more than low 10's of dimensions (variables)</a:t>
            </a:r>
          </a:p>
          <a:p>
            <a:r>
              <a:rPr lang="en-US" dirty="0"/>
              <a:t>Cannot analyze individual variables by hand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Text data</a:t>
            </a:r>
          </a:p>
          <a:p>
            <a:pPr lvl="1"/>
            <a:r>
              <a:rPr lang="en-US" dirty="0"/>
              <a:t>Genomic data</a:t>
            </a:r>
          </a:p>
          <a:p>
            <a:pPr lvl="1"/>
            <a:r>
              <a:rPr lang="en-US" dirty="0"/>
              <a:t>Clickstream (user-product interaction) data</a:t>
            </a:r>
          </a:p>
          <a:p>
            <a:r>
              <a:rPr lang="en-US" dirty="0"/>
              <a:t>Need other approaches</a:t>
            </a:r>
          </a:p>
        </p:txBody>
      </p:sp>
    </p:spTree>
    <p:extLst>
      <p:ext uri="{BB962C8B-B14F-4D97-AF65-F5344CB8AC3E}">
        <p14:creationId xmlns:p14="http://schemas.microsoft.com/office/powerpoint/2010/main" val="3554624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3A22-6DEA-4026-B4EC-B8CFBE1A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5142-6011-405C-B129-BE8EB8C76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learning is when we have no outcome variable or labels, only a feature matrix</a:t>
            </a:r>
          </a:p>
          <a:p>
            <a:r>
              <a:rPr lang="en-US" dirty="0"/>
              <a:t>Broadly divided into two types:</a:t>
            </a:r>
          </a:p>
          <a:p>
            <a:pPr lvl="1"/>
            <a:r>
              <a:rPr lang="en-US" dirty="0"/>
              <a:t>Dimensionality Reduction</a:t>
            </a:r>
          </a:p>
          <a:p>
            <a:pPr lvl="1"/>
            <a:r>
              <a:rPr lang="en-US" dirty="0"/>
              <a:t>Clustering</a:t>
            </a:r>
          </a:p>
          <a:p>
            <a:r>
              <a:rPr lang="en-US" dirty="0"/>
              <a:t>Great for exploratory data analysis of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550073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AF06-2C65-45FC-9093-0E2BEE63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8790E7-C927-48BE-8074-AC0558223A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8" y="1825625"/>
            <a:ext cx="5089783" cy="4351338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82119D-19F4-4FB7-9E44-D347ED194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621" y="1825625"/>
            <a:ext cx="3690758" cy="4351338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F49433F-E892-4567-BDE8-21A68A99A56D}"/>
              </a:ext>
            </a:extLst>
          </p:cNvPr>
          <p:cNvSpPr/>
          <p:nvPr/>
        </p:nvSpPr>
        <p:spPr>
          <a:xfrm>
            <a:off x="5862320" y="4124960"/>
            <a:ext cx="161544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1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F383-F661-4540-A47C-CB45B4DC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for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4174-6E59-4F02-AF28-FAA6A132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(Linear) Matrix Factorization Methods</a:t>
            </a:r>
          </a:p>
          <a:p>
            <a:pPr lvl="1"/>
            <a:r>
              <a:rPr lang="en-US" dirty="0"/>
              <a:t>Principal Component Analysis (PCA)</a:t>
            </a:r>
          </a:p>
          <a:p>
            <a:pPr lvl="1"/>
            <a:r>
              <a:rPr lang="en-US" dirty="0"/>
              <a:t>Non-Negative Matrix Factorization (NMF)</a:t>
            </a:r>
          </a:p>
          <a:p>
            <a:r>
              <a:rPr lang="en-US" dirty="0"/>
              <a:t>t-Distributed Stochastic Neighbor Embedding (t-SNE)</a:t>
            </a:r>
          </a:p>
          <a:p>
            <a:r>
              <a:rPr lang="en-US" dirty="0"/>
              <a:t>Uniform Manifold Approximate Projection (UMAP)</a:t>
            </a:r>
          </a:p>
          <a:p>
            <a:r>
              <a:rPr lang="en-US" dirty="0"/>
              <a:t>Variational Auto-Encoders (VAEs)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6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D697-07A2-B942-8435-98E32990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B9BD-3913-4049-BC9E-9550EC2839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Identifiers clusters of correlated variables</a:t>
            </a:r>
          </a:p>
          <a:p>
            <a:r>
              <a:rPr lang="en-US" dirty="0"/>
              <a:t>Replaces each cluster with a single variable (principal component)</a:t>
            </a:r>
          </a:p>
          <a:p>
            <a:r>
              <a:rPr lang="en-US" dirty="0"/>
              <a:t>The components are orthogonal and form a new coordinate system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EB8C26-DF72-FB4D-92E2-87FB382107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Approximate factorization of the feature matrix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X ≅ T W</a:t>
            </a:r>
            <a:r>
              <a:rPr lang="en-US" baseline="30000" dirty="0"/>
              <a:t>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 = XW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X is n x p, W is p x l, T is n x l</a:t>
            </a:r>
          </a:p>
        </p:txBody>
      </p:sp>
    </p:spTree>
    <p:extLst>
      <p:ext uri="{BB962C8B-B14F-4D97-AF65-F5344CB8AC3E}">
        <p14:creationId xmlns:p14="http://schemas.microsoft.com/office/powerpoint/2010/main" val="305008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3907B-7EE4-42B9-81E0-9C38732B1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Machine Learning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AF548-3F02-4899-96A5-65B6065BD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623" y="1200735"/>
            <a:ext cx="8245186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81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D697-07A2-B942-8435-98E32990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B9BD-3913-4049-BC9E-9550EC283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Compute a covariance matrix (X</a:t>
            </a:r>
            <a:r>
              <a:rPr lang="en-US" baseline="30000" dirty="0"/>
              <a:t>T</a:t>
            </a:r>
            <a:r>
              <a:rPr lang="en-US" dirty="0"/>
              <a:t>X)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Diagonalize covariance matrix to get eigenvectors and eigenvalues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Eigenvectors are the principal components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Eigenvalues give you the explained variance of each component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reality, we don't do this: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Covariance matrix will be very large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We use randomized algorithms or SVD to avoid computing the covariance matrix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Good libraries (e.g., </a:t>
            </a:r>
            <a:r>
              <a:rPr lang="en-US" dirty="0" err="1"/>
              <a:t>scikit</a:t>
            </a:r>
            <a:r>
              <a:rPr lang="en-US" dirty="0"/>
              <a:t>-learn) should provide implementations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58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C553-5C2C-45A4-A818-0E303606D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Anopheles</a:t>
            </a:r>
            <a:r>
              <a:rPr lang="en-US" dirty="0"/>
              <a:t> Mosquitoes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E29CF3-2939-4322-A658-8A85CA5EFC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778" y="2026920"/>
            <a:ext cx="2958444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A8FAC4-506C-453B-BAD9-5D53C57CF833}"/>
              </a:ext>
            </a:extLst>
          </p:cNvPr>
          <p:cNvSpPr txBox="1"/>
          <p:nvPr/>
        </p:nvSpPr>
        <p:spPr>
          <a:xfrm>
            <a:off x="508000" y="6230223"/>
            <a:ext cx="320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Vectorbase.org / James </a:t>
            </a:r>
            <a:r>
              <a:rPr lang="en-US" dirty="0" err="1"/>
              <a:t>Gathany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202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9AAD2-17C6-744B-954D-2A868194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Inversion?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50E5D-E3BB-B44F-A9C6-0EF5FA188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47DB5-3160-C34B-9BA6-BAF5FBB1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09AE-3649-A540-AF5A-E2EE4E198368}" type="slidenum">
              <a:rPr lang="en-US" smtClean="0"/>
              <a:t>22</a:t>
            </a:fld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B62414F-5C86-CD41-ADC8-8E4C9AA266B1}"/>
              </a:ext>
            </a:extLst>
          </p:cNvPr>
          <p:cNvSpPr/>
          <p:nvPr/>
        </p:nvSpPr>
        <p:spPr>
          <a:xfrm>
            <a:off x="1981200" y="2446481"/>
            <a:ext cx="3342640" cy="3454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37A08670-BBBE-5841-81BF-B90D239FAFA8}"/>
              </a:ext>
            </a:extLst>
          </p:cNvPr>
          <p:cNvSpPr/>
          <p:nvPr/>
        </p:nvSpPr>
        <p:spPr>
          <a:xfrm>
            <a:off x="5323840" y="2466642"/>
            <a:ext cx="1971040" cy="345440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89E22C8-AACD-0B40-A785-94262EAD534B}"/>
              </a:ext>
            </a:extLst>
          </p:cNvPr>
          <p:cNvSpPr/>
          <p:nvPr/>
        </p:nvSpPr>
        <p:spPr>
          <a:xfrm>
            <a:off x="7294880" y="2466642"/>
            <a:ext cx="2915920" cy="3454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75E19EA-2803-CA41-AFBD-91ED7EF9386F}"/>
              </a:ext>
            </a:extLst>
          </p:cNvPr>
          <p:cNvSpPr/>
          <p:nvPr/>
        </p:nvSpPr>
        <p:spPr>
          <a:xfrm>
            <a:off x="1965960" y="5071269"/>
            <a:ext cx="3342640" cy="3454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9D151D6-FE26-0A4A-935F-742A3C5A7950}"/>
              </a:ext>
            </a:extLst>
          </p:cNvPr>
          <p:cNvSpPr/>
          <p:nvPr/>
        </p:nvSpPr>
        <p:spPr>
          <a:xfrm rot="10800000">
            <a:off x="5308600" y="5091430"/>
            <a:ext cx="1971040" cy="345440"/>
          </a:xfrm>
          <a:prstGeom prst="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4F530C0-7147-0044-B95C-9A29EED70809}"/>
              </a:ext>
            </a:extLst>
          </p:cNvPr>
          <p:cNvSpPr/>
          <p:nvPr/>
        </p:nvSpPr>
        <p:spPr>
          <a:xfrm>
            <a:off x="7279640" y="5091430"/>
            <a:ext cx="2915920" cy="3454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8359C7B-D336-9743-954D-E771E519E7B2}"/>
              </a:ext>
            </a:extLst>
          </p:cNvPr>
          <p:cNvSpPr/>
          <p:nvPr/>
        </p:nvSpPr>
        <p:spPr>
          <a:xfrm>
            <a:off x="5690887" y="3206187"/>
            <a:ext cx="891251" cy="1432062"/>
          </a:xfrm>
          <a:prstGeom prst="downArrow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17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5344-4C58-9642-B4B7-79D0D8127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FF8DC7-A44B-1242-9C8A-F345DBB1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26" y="96838"/>
            <a:ext cx="8737600" cy="41021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7C827-1C41-984E-91C7-0057F66AD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96" y="4467225"/>
            <a:ext cx="6802985" cy="22567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627356-36F7-5448-B28E-DD52FFA3467F}"/>
              </a:ext>
            </a:extLst>
          </p:cNvPr>
          <p:cNvSpPr txBox="1"/>
          <p:nvPr/>
        </p:nvSpPr>
        <p:spPr>
          <a:xfrm>
            <a:off x="6226264" y="6391830"/>
            <a:ext cx="596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Ayala</a:t>
            </a:r>
            <a:r>
              <a:rPr lang="fr-FR" dirty="0"/>
              <a:t>, et al. </a:t>
            </a:r>
            <a:r>
              <a:rPr lang="fr-FR" i="1" dirty="0"/>
              <a:t>Evolution</a:t>
            </a:r>
            <a:r>
              <a:rPr lang="fr-FR" dirty="0"/>
              <a:t>. 2017; </a:t>
            </a:r>
            <a:r>
              <a:rPr lang="fr-FR" dirty="0" err="1"/>
              <a:t>Caputo</a:t>
            </a:r>
            <a:r>
              <a:rPr lang="fr-FR" dirty="0"/>
              <a:t>, et al. </a:t>
            </a:r>
            <a:r>
              <a:rPr lang="fr-FR" i="1" dirty="0"/>
              <a:t>Mol. </a:t>
            </a:r>
            <a:r>
              <a:rPr lang="fr-FR" i="1" dirty="0" err="1"/>
              <a:t>Ecology</a:t>
            </a:r>
            <a:r>
              <a:rPr lang="fr-FR" dirty="0"/>
              <a:t>. 2014.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135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380B-0E9D-044E-BA87-A92EEED9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Inversions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3FA8B-BE6D-6E49-A4E8-D18582811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Thought to play an important role in ecological adaptation by enabling the accumulation of beneficial alleles</a:t>
            </a:r>
            <a:br>
              <a:rPr lang="en-US" dirty="0"/>
            </a:br>
            <a:br>
              <a:rPr lang="en-US" sz="2100" dirty="0"/>
            </a:br>
            <a:r>
              <a:rPr lang="en-US" sz="2100" dirty="0"/>
              <a:t>Fuller, et al. </a:t>
            </a:r>
            <a:r>
              <a:rPr lang="en-US" sz="2100" dirty="0" err="1"/>
              <a:t>Bioarxiv</a:t>
            </a:r>
            <a:r>
              <a:rPr lang="en-US" sz="2100" dirty="0"/>
              <a:t>. 2017.; Love, et al. </a:t>
            </a:r>
            <a:r>
              <a:rPr lang="en-US" sz="2100" i="1" dirty="0"/>
              <a:t>Mol. Ecol. </a:t>
            </a:r>
            <a:r>
              <a:rPr lang="en-US" sz="2100" dirty="0"/>
              <a:t>2016.</a:t>
            </a:r>
            <a:br>
              <a:rPr lang="en-US" sz="2100" dirty="0"/>
            </a:br>
            <a:endParaRPr lang="en-US" sz="2100" dirty="0"/>
          </a:p>
          <a:p>
            <a:r>
              <a:rPr lang="en-US" dirty="0"/>
              <a:t>2La in </a:t>
            </a:r>
            <a:r>
              <a:rPr lang="en-US" i="1" dirty="0"/>
              <a:t>Anopheles </a:t>
            </a:r>
            <a:r>
              <a:rPr lang="en-US" i="1" dirty="0" err="1"/>
              <a:t>gambiae</a:t>
            </a:r>
            <a:endParaRPr lang="en-US" i="1" dirty="0"/>
          </a:p>
          <a:p>
            <a:pPr lvl="1"/>
            <a:r>
              <a:rPr lang="en-US" dirty="0"/>
              <a:t>Thermal tolerance of larvae</a:t>
            </a:r>
            <a:br>
              <a:rPr lang="en-US" dirty="0"/>
            </a:br>
            <a:r>
              <a:rPr lang="en-US" sz="1900" dirty="0"/>
              <a:t>Rocca, et al. </a:t>
            </a:r>
            <a:r>
              <a:rPr lang="en-US" sz="1900" i="1" dirty="0"/>
              <a:t>Malaria Journal</a:t>
            </a:r>
            <a:r>
              <a:rPr lang="en-US" sz="1900" dirty="0"/>
              <a:t>. 2009.</a:t>
            </a:r>
            <a:br>
              <a:rPr lang="en-US" sz="1900" dirty="0"/>
            </a:br>
            <a:endParaRPr lang="en-US" sz="1900" dirty="0"/>
          </a:p>
          <a:p>
            <a:pPr lvl="1"/>
            <a:r>
              <a:rPr lang="en-US" dirty="0"/>
              <a:t>Enhanced desiccation resistance</a:t>
            </a:r>
            <a:br>
              <a:rPr lang="en-US" dirty="0"/>
            </a:br>
            <a:r>
              <a:rPr lang="en-US" sz="1900" dirty="0"/>
              <a:t>Gray, et al. </a:t>
            </a:r>
            <a:r>
              <a:rPr lang="en-US" sz="1900" i="1" dirty="0"/>
              <a:t>Malaria Journal</a:t>
            </a:r>
            <a:r>
              <a:rPr lang="en-US" sz="1900" dirty="0"/>
              <a:t>. 2009.</a:t>
            </a:r>
            <a:br>
              <a:rPr lang="en-US" sz="1900" dirty="0"/>
            </a:br>
            <a:endParaRPr lang="en-US" sz="1900" dirty="0"/>
          </a:p>
          <a:p>
            <a:pPr lvl="1"/>
            <a:r>
              <a:rPr lang="en-US" dirty="0"/>
              <a:t>Susceptibility to malaria parasite species</a:t>
            </a:r>
            <a:br>
              <a:rPr lang="en-US" dirty="0"/>
            </a:br>
            <a:r>
              <a:rPr lang="en-US" sz="1900" dirty="0"/>
              <a:t>Riehle, </a:t>
            </a:r>
            <a:r>
              <a:rPr lang="en-US" sz="1900" i="1" dirty="0" err="1"/>
              <a:t>Elife</a:t>
            </a:r>
            <a:r>
              <a:rPr lang="en-US" sz="1900" dirty="0"/>
              <a:t>. 2016.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7E9BC-B50B-A147-9993-CE042B1C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09AE-3649-A540-AF5A-E2EE4E1983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44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Nucleotide Polymorphisms (SNPs)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024927" y="1945640"/>
          <a:ext cx="614214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b="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gambiae</a:t>
                      </a:r>
                      <a:endParaRPr lang="en-US" sz="2400" b="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GCAT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CATGC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gambiae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GCAT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C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CATGC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gambiae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GCAT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CATGC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gambiae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GCAT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C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CATGC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coluzzii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GCAT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CATGC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coluzzii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GCAT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CATGC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coluzzii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GCAT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CATGC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coluzzii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GCAT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CATGC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09AE-3649-A540-AF5A-E2EE4E19836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5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Nucleotide Polymorphisms (SNPs)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024927" y="1945640"/>
          <a:ext cx="614214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b="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gambiae</a:t>
                      </a:r>
                      <a:endParaRPr lang="en-US" sz="2400" b="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Monaco"/>
                        <a:cs typeface="Monac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gambiae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C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Monaco"/>
                        <a:cs typeface="Monac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gambiae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Monaco"/>
                        <a:cs typeface="Monac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gambiae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C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Monaco"/>
                        <a:cs typeface="Monac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coluzzii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Monaco"/>
                        <a:cs typeface="Monac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coluzzii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Monaco"/>
                        <a:cs typeface="Monac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coluzzii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</a:t>
                      </a:r>
                      <a:r>
                        <a:rPr lang="en-US" sz="2400" b="0" dirty="0">
                          <a:solidFill>
                            <a:srgbClr val="FF0000"/>
                          </a:solidFill>
                          <a:latin typeface="Monaco"/>
                          <a:cs typeface="Monaco"/>
                        </a:rPr>
                        <a:t>T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Monaco"/>
                        <a:cs typeface="Monac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1" dirty="0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An. </a:t>
                      </a:r>
                      <a:r>
                        <a:rPr lang="en-US" sz="2400" i="1" dirty="0" err="1">
                          <a:solidFill>
                            <a:srgbClr val="000000"/>
                          </a:solidFill>
                          <a:latin typeface="Overpass Regular"/>
                          <a:cs typeface="Overpass Regular"/>
                        </a:rPr>
                        <a:t>coluzzii</a:t>
                      </a:r>
                      <a:endParaRPr lang="en-US" sz="2400" i="1" dirty="0">
                        <a:solidFill>
                          <a:srgbClr val="000000"/>
                        </a:solidFill>
                        <a:latin typeface="Overpass Regular"/>
                        <a:cs typeface="Overpass Regular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G</a:t>
                      </a:r>
                      <a:r>
                        <a:rPr lang="en-US" sz="2400" b="0" dirty="0">
                          <a:solidFill>
                            <a:srgbClr val="000000"/>
                          </a:solidFill>
                          <a:latin typeface="Monaco"/>
                          <a:cs typeface="Monaco"/>
                        </a:rPr>
                        <a:t>   </a:t>
                      </a:r>
                      <a:r>
                        <a:rPr lang="en-US" sz="2400" b="0" dirty="0">
                          <a:solidFill>
                            <a:srgbClr val="00B050"/>
                          </a:solidFill>
                          <a:latin typeface="Monaco"/>
                          <a:cs typeface="Monaco"/>
                        </a:rPr>
                        <a:t>A</a:t>
                      </a:r>
                      <a:endParaRPr lang="en-US" sz="2400" b="0" dirty="0">
                        <a:solidFill>
                          <a:srgbClr val="000000"/>
                        </a:solidFill>
                        <a:latin typeface="Monaco"/>
                        <a:cs typeface="Monaco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09AE-3649-A540-AF5A-E2EE4E1983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24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5879-A7CC-4CE1-9986-A604A49F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Number of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CBA48-8ABB-472F-9D40-2E80FC77D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220119"/>
            <a:ext cx="5181598" cy="356234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71180F-46DF-4946-BEBD-46741C182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1" y="2220119"/>
            <a:ext cx="5181598" cy="3562349"/>
          </a:xfrm>
        </p:spPr>
      </p:pic>
    </p:spTree>
    <p:extLst>
      <p:ext uri="{BB962C8B-B14F-4D97-AF65-F5344CB8AC3E}">
        <p14:creationId xmlns:p14="http://schemas.microsoft.com/office/powerpoint/2010/main" val="2948132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5879-A7CC-4CE1-9986-A604A49F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of </a:t>
            </a:r>
            <a:r>
              <a:rPr lang="en-US" i="1" dirty="0"/>
              <a:t>Anopheles</a:t>
            </a:r>
            <a:r>
              <a:rPr lang="en-US" dirty="0"/>
              <a:t> Mosquitoes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CBA48-8ABB-472F-9D40-2E80FC77D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220119"/>
            <a:ext cx="5181598" cy="356234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71180F-46DF-4946-BEBD-46741C182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1" y="2220119"/>
            <a:ext cx="5181598" cy="3562349"/>
          </a:xfrm>
        </p:spPr>
      </p:pic>
    </p:spTree>
    <p:extLst>
      <p:ext uri="{BB962C8B-B14F-4D97-AF65-F5344CB8AC3E}">
        <p14:creationId xmlns:p14="http://schemas.microsoft.com/office/powerpoint/2010/main" val="4230390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5879-A7CC-4CE1-9986-A604A49F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PC-SNP Associations on </a:t>
            </a:r>
            <a:r>
              <a:rPr lang="en-US" i="1" dirty="0"/>
              <a:t>Anopheles </a:t>
            </a:r>
            <a:r>
              <a:rPr lang="en-US" dirty="0"/>
              <a:t>2R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1CBA48-8ABB-472F-9D40-2E80FC77D5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1" y="2220119"/>
            <a:ext cx="5181598" cy="356234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C71180F-46DF-4946-BEBD-46741C1825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1" y="2220119"/>
            <a:ext cx="5181598" cy="3562348"/>
          </a:xfrm>
        </p:spPr>
      </p:pic>
    </p:spTree>
    <p:extLst>
      <p:ext uri="{BB962C8B-B14F-4D97-AF65-F5344CB8AC3E}">
        <p14:creationId xmlns:p14="http://schemas.microsoft.com/office/powerpoint/2010/main" val="71066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1359-1E0C-574C-855F-C06BBEC9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6500-E35F-914A-9110-BC3D1E57F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Sections 8.3-8.5</a:t>
            </a:r>
          </a:p>
          <a:p>
            <a:r>
              <a:rPr lang="en-US"/>
              <a:t>Section 10.5</a:t>
            </a:r>
          </a:p>
        </p:txBody>
      </p:sp>
    </p:spTree>
    <p:extLst>
      <p:ext uri="{BB962C8B-B14F-4D97-AF65-F5344CB8AC3E}">
        <p14:creationId xmlns:p14="http://schemas.microsoft.com/office/powerpoint/2010/main" val="880493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7464-608A-488E-A944-412D9129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FF5799-0E5A-4741-81C6-B58E24C6F2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08" y="1825625"/>
            <a:ext cx="5089783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AB8199-1965-4355-8FD7-591576CF97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18320"/>
            <a:ext cx="5181600" cy="2565948"/>
          </a:xfr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378A551-EE7F-402B-91EF-3561315B82E7}"/>
              </a:ext>
            </a:extLst>
          </p:cNvPr>
          <p:cNvSpPr/>
          <p:nvPr/>
        </p:nvSpPr>
        <p:spPr>
          <a:xfrm>
            <a:off x="5720080" y="3769360"/>
            <a:ext cx="1005840" cy="772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64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065A-099E-4240-9D56-5717057D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7E581-F765-47D0-8220-E94600AEB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K-Means, Mini-Batch K-Means</a:t>
            </a:r>
          </a:p>
          <a:p>
            <a:r>
              <a:rPr lang="en-US" dirty="0"/>
              <a:t>K-Medoids</a:t>
            </a:r>
          </a:p>
          <a:p>
            <a:r>
              <a:rPr lang="en-US" dirty="0"/>
              <a:t>Hierarchical Clustering</a:t>
            </a:r>
          </a:p>
          <a:p>
            <a:r>
              <a:rPr lang="en-US" dirty="0"/>
              <a:t>Gaussian Mixture Models (GMMs)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8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24C5-2CDB-4615-A8E0-48205E44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0A12-9FC6-4155-BCAF-6461B325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cluster is represented by a "cluster center"</a:t>
            </a:r>
          </a:p>
          <a:p>
            <a:pPr lvl="1"/>
            <a:r>
              <a:rPr lang="en-US" dirty="0"/>
              <a:t>Midpoint of all points assigned to the cluster</a:t>
            </a:r>
          </a:p>
          <a:p>
            <a:r>
              <a:rPr lang="en-US" dirty="0"/>
              <a:t>Iterative</a:t>
            </a:r>
          </a:p>
          <a:p>
            <a:pPr lvl="1"/>
            <a:r>
              <a:rPr lang="en-US" dirty="0"/>
              <a:t>Assign each point to a cluster by finding the closest cluster center</a:t>
            </a:r>
          </a:p>
          <a:p>
            <a:pPr lvl="1"/>
            <a:r>
              <a:rPr lang="en-US" dirty="0"/>
              <a:t>Re-calculate the cluster centers by averaging the points in each cluster</a:t>
            </a:r>
          </a:p>
          <a:p>
            <a:pPr lvl="1"/>
            <a:r>
              <a:rPr lang="en-US" dirty="0"/>
              <a:t>Repeat until either</a:t>
            </a:r>
          </a:p>
          <a:p>
            <a:pPr lvl="2"/>
            <a:r>
              <a:rPr lang="en-US" dirty="0"/>
              <a:t>cluster centers move less than a specified distance</a:t>
            </a:r>
          </a:p>
          <a:p>
            <a:pPr lvl="2"/>
            <a:r>
              <a:rPr lang="en-US" dirty="0"/>
              <a:t>maximum number of iterations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26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924C5-2CDB-4615-A8E0-48205E44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0A12-9FC6-4155-BCAF-6461B325C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Biased towards evenly-sized clusters</a:t>
            </a:r>
          </a:p>
          <a:p>
            <a:r>
              <a:rPr lang="en-US" dirty="0"/>
              <a:t>Sensitive to initialization:</a:t>
            </a:r>
          </a:p>
          <a:p>
            <a:pPr lvl="1"/>
            <a:r>
              <a:rPr lang="en-US" dirty="0"/>
              <a:t>Random: randomly choose k points to serve as initial centers</a:t>
            </a:r>
          </a:p>
          <a:p>
            <a:pPr lvl="1"/>
            <a:r>
              <a:rPr lang="en-US" dirty="0" err="1"/>
              <a:t>Kmeans</a:t>
            </a:r>
            <a:r>
              <a:rPr lang="en-US" dirty="0"/>
              <a:t>++: try to choose points randomly based on their distances from each other</a:t>
            </a:r>
          </a:p>
          <a:p>
            <a:r>
              <a:rPr lang="en-US" dirty="0"/>
              <a:t>Local minimum</a:t>
            </a:r>
          </a:p>
          <a:p>
            <a:endParaRPr lang="en-US" dirty="0"/>
          </a:p>
          <a:p>
            <a:r>
              <a:rPr lang="en-US" dirty="0"/>
              <a:t>Edge Case</a:t>
            </a:r>
          </a:p>
        </p:txBody>
      </p:sp>
    </p:spTree>
    <p:extLst>
      <p:ext uri="{BB962C8B-B14F-4D97-AF65-F5344CB8AC3E}">
        <p14:creationId xmlns:p14="http://schemas.microsoft.com/office/powerpoint/2010/main" val="28499585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4091-C2F4-4EF5-AB18-E68EB9D0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4E9818-62CB-4861-AD66-2F8D24875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390" y="1891554"/>
            <a:ext cx="6329219" cy="4219479"/>
          </a:xfrm>
        </p:spPr>
      </p:pic>
    </p:spTree>
    <p:extLst>
      <p:ext uri="{BB962C8B-B14F-4D97-AF65-F5344CB8AC3E}">
        <p14:creationId xmlns:p14="http://schemas.microsoft.com/office/powerpoint/2010/main" val="51595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BE43-DA73-784B-81DF-F6CACA35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- 6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499CB-B5D4-0443-A984-E4DE4B97B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38847"/>
            <a:ext cx="6858000" cy="4572000"/>
          </a:xfrm>
        </p:spPr>
      </p:pic>
    </p:spTree>
    <p:extLst>
      <p:ext uri="{BB962C8B-B14F-4D97-AF65-F5344CB8AC3E}">
        <p14:creationId xmlns:p14="http://schemas.microsoft.com/office/powerpoint/2010/main" val="1067974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BE43-DA73-784B-81DF-F6CACA35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- 8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499CB-B5D4-0443-A984-E4DE4B97B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438847"/>
            <a:ext cx="6858000" cy="4572000"/>
          </a:xfrm>
        </p:spPr>
      </p:pic>
    </p:spTree>
    <p:extLst>
      <p:ext uri="{BB962C8B-B14F-4D97-AF65-F5344CB8AC3E}">
        <p14:creationId xmlns:p14="http://schemas.microsoft.com/office/powerpoint/2010/main" val="9572530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BE43-DA73-784B-81DF-F6CACA35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- 10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499CB-B5D4-0443-A984-E4DE4B97B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438847"/>
            <a:ext cx="6858000" cy="4572000"/>
          </a:xfrm>
        </p:spPr>
      </p:pic>
    </p:spTree>
    <p:extLst>
      <p:ext uri="{BB962C8B-B14F-4D97-AF65-F5344CB8AC3E}">
        <p14:creationId xmlns:p14="http://schemas.microsoft.com/office/powerpoint/2010/main" val="562962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BE43-DA73-784B-81DF-F6CACA35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- 11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499CB-B5D4-0443-A984-E4DE4B97B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438847"/>
            <a:ext cx="6858000" cy="4572000"/>
          </a:xfrm>
        </p:spPr>
      </p:pic>
    </p:spTree>
    <p:extLst>
      <p:ext uri="{BB962C8B-B14F-4D97-AF65-F5344CB8AC3E}">
        <p14:creationId xmlns:p14="http://schemas.microsoft.com/office/powerpoint/2010/main" val="414958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5A49-4323-464C-98D1-54394471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599E5-4CAA-874F-AF47-0A5E633FA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metrics used in clustering tend to fail in high dimensions</a:t>
            </a:r>
          </a:p>
          <a:p>
            <a:r>
              <a:rPr lang="en-US" dirty="0"/>
              <a:t>To cluster high-dimensional data:</a:t>
            </a:r>
          </a:p>
          <a:p>
            <a:pPr lvl="1"/>
            <a:r>
              <a:rPr lang="en-US" dirty="0"/>
              <a:t>We reduce the dimensionality using PCA or similar</a:t>
            </a:r>
          </a:p>
          <a:p>
            <a:pPr lvl="1"/>
            <a:r>
              <a:rPr lang="en-US" dirty="0"/>
              <a:t>Perform the clustering in the new (smaller) 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3994183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9D2C-55EA-4E73-8478-96083049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6ABA0-8CCD-45EA-B8A4-4A5EEB0B5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actionable knowledge from data</a:t>
            </a:r>
          </a:p>
          <a:p>
            <a:r>
              <a:rPr lang="en-US" dirty="0"/>
              <a:t>Relies heavily on domain knowledge</a:t>
            </a:r>
          </a:p>
          <a:p>
            <a:r>
              <a:rPr lang="en-US" dirty="0"/>
              <a:t>Two modes:</a:t>
            </a:r>
          </a:p>
          <a:p>
            <a:pPr lvl="1"/>
            <a:r>
              <a:rPr lang="en-US" dirty="0"/>
              <a:t>Given a problem, what data is available to answer it?</a:t>
            </a:r>
          </a:p>
          <a:p>
            <a:pPr lvl="1"/>
            <a:r>
              <a:rPr lang="en-US" dirty="0"/>
              <a:t>Given a data set, what interesting problems can we apply to it?</a:t>
            </a:r>
          </a:p>
          <a:p>
            <a:r>
              <a:rPr lang="en-US" dirty="0"/>
              <a:t>Application of the scientific method to data</a:t>
            </a:r>
          </a:p>
          <a:p>
            <a:pPr lvl="1"/>
            <a:r>
              <a:rPr lang="en-US" dirty="0"/>
              <a:t>Exploring data to generate hypotheses (exploratory data analysis)</a:t>
            </a:r>
          </a:p>
          <a:p>
            <a:pPr lvl="1"/>
            <a:r>
              <a:rPr lang="en-US" dirty="0"/>
              <a:t>Evaluating hypotheses with visualizations, predictive models, and statistics</a:t>
            </a:r>
          </a:p>
          <a:p>
            <a:pPr lvl="1"/>
            <a:r>
              <a:rPr lang="en-US" dirty="0"/>
              <a:t>Either communicating those hypotheses and evidence to others OR using that knowledge to build a machine learning-powered system</a:t>
            </a:r>
          </a:p>
        </p:txBody>
      </p:sp>
    </p:spTree>
    <p:extLst>
      <p:ext uri="{BB962C8B-B14F-4D97-AF65-F5344CB8AC3E}">
        <p14:creationId xmlns:p14="http://schemas.microsoft.com/office/powerpoint/2010/main" val="11540936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6D77-64BA-574A-8933-391EB0C1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A43E-DD1B-5E46-A035-B17CCCAFF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trec07p</a:t>
            </a:r>
            <a:r>
              <a:rPr lang="en-US" sz="3600" dirty="0"/>
              <a:t> – University of Waterloo</a:t>
            </a:r>
          </a:p>
          <a:p>
            <a:r>
              <a:rPr lang="en-US" sz="3600" dirty="0"/>
              <a:t>~ 75k emails from between April and July 2007</a:t>
            </a:r>
          </a:p>
          <a:p>
            <a:pPr lvl="1"/>
            <a:r>
              <a:rPr lang="en-US" sz="3600" dirty="0"/>
              <a:t>~25k ham</a:t>
            </a:r>
          </a:p>
          <a:p>
            <a:pPr lvl="1"/>
            <a:r>
              <a:rPr lang="en-US" sz="3600" dirty="0"/>
              <a:t>~50k spam</a:t>
            </a:r>
          </a:p>
          <a:p>
            <a:r>
              <a:rPr lang="en-US" sz="3600" dirty="0"/>
              <a:t>Used 75% for training, 25% for testing</a:t>
            </a:r>
          </a:p>
        </p:txBody>
      </p:sp>
    </p:spTree>
    <p:extLst>
      <p:ext uri="{BB962C8B-B14F-4D97-AF65-F5344CB8AC3E}">
        <p14:creationId xmlns:p14="http://schemas.microsoft.com/office/powerpoint/2010/main" val="3343334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DD41D44-26F1-AB49-AF87-EDB5C9E112B2}"/>
              </a:ext>
            </a:extLst>
          </p:cNvPr>
          <p:cNvGrpSpPr/>
          <p:nvPr/>
        </p:nvGrpSpPr>
        <p:grpSpPr>
          <a:xfrm>
            <a:off x="886196" y="1720840"/>
            <a:ext cx="10419609" cy="3416320"/>
            <a:chOff x="838199" y="2398816"/>
            <a:chExt cx="10419609" cy="34163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070485-3C4F-8546-ACB3-DBAD5F5088F2}"/>
                </a:ext>
              </a:extLst>
            </p:cNvPr>
            <p:cNvSpPr txBox="1"/>
            <p:nvPr/>
          </p:nvSpPr>
          <p:spPr>
            <a:xfrm>
              <a:off x="838199" y="2398816"/>
              <a:ext cx="3745675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Dear Class,</a:t>
              </a:r>
              <a:br>
                <a:rPr lang="en-US" sz="2400" dirty="0"/>
              </a:br>
              <a:br>
                <a:rPr lang="en-US" sz="2400" dirty="0"/>
              </a:br>
              <a:r>
                <a:rPr lang="en-US" sz="2400" dirty="0"/>
                <a:t>I've uploaded the new homework to D2L.  It's due on Monday.  I'm looking forward to seeing your solutions!</a:t>
              </a:r>
              <a:br>
                <a:rPr lang="en-US" sz="2400" dirty="0"/>
              </a:br>
              <a:br>
                <a:rPr lang="en-US" sz="2400" dirty="0"/>
              </a:br>
              <a:r>
                <a:rPr lang="en-US" sz="2400" dirty="0"/>
                <a:t>RJ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470023-7289-AF46-B5D7-87D51AD94A36}"/>
                </a:ext>
              </a:extLst>
            </p:cNvPr>
            <p:cNvSpPr txBox="1"/>
            <p:nvPr/>
          </p:nvSpPr>
          <p:spPr>
            <a:xfrm>
              <a:off x="7849590" y="3415814"/>
              <a:ext cx="34082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[0, 1, 0, 0, 0, 1, 1, 0, 0]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88E1540-1D16-D14F-8558-08FE896BBA81}"/>
                </a:ext>
              </a:extLst>
            </p:cNvPr>
            <p:cNvCxnSpPr/>
            <p:nvPr/>
          </p:nvCxnSpPr>
          <p:spPr>
            <a:xfrm>
              <a:off x="4875701" y="3677424"/>
              <a:ext cx="2790701" cy="0"/>
            </a:xfrm>
            <a:prstGeom prst="straightConnector1">
              <a:avLst/>
            </a:prstGeom>
            <a:ln w="63500">
              <a:solidFill>
                <a:schemeClr val="tx1"/>
              </a:solidFill>
              <a:headEnd w="lg" len="med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CABCBF-EBF7-E940-AFD2-0E8BC2FE22AA}"/>
                </a:ext>
              </a:extLst>
            </p:cNvPr>
            <p:cNvSpPr txBox="1"/>
            <p:nvPr/>
          </p:nvSpPr>
          <p:spPr>
            <a:xfrm>
              <a:off x="5708732" y="2907983"/>
              <a:ext cx="1016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189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FCD47-94F5-0A40-8893-9076F897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Vocabulary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C010EA-3C2B-094D-9139-3E707EC31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295" y="1328086"/>
            <a:ext cx="8013410" cy="5486400"/>
          </a:xfrm>
        </p:spPr>
      </p:pic>
    </p:spTree>
    <p:extLst>
      <p:ext uri="{BB962C8B-B14F-4D97-AF65-F5344CB8AC3E}">
        <p14:creationId xmlns:p14="http://schemas.microsoft.com/office/powerpoint/2010/main" val="3834175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894E-B6AF-E245-981D-08C2AE71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Words to Column Indices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5136A4-189E-F74A-95E5-929B0B1EF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5529" y="1328086"/>
            <a:ext cx="3660943" cy="5486400"/>
          </a:xfrm>
        </p:spPr>
      </p:pic>
    </p:spTree>
    <p:extLst>
      <p:ext uri="{BB962C8B-B14F-4D97-AF65-F5344CB8AC3E}">
        <p14:creationId xmlns:p14="http://schemas.microsoft.com/office/powerpoint/2010/main" val="2316184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4BA3-0374-4D4D-A068-74D12837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5863A6-702E-FA4F-B9C3-890F1908D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187"/>
          <a:stretch/>
        </p:blipFill>
        <p:spPr>
          <a:xfrm>
            <a:off x="10102" y="1533016"/>
            <a:ext cx="6915133" cy="5029200"/>
          </a:xfrm>
        </p:spPr>
      </p:pic>
    </p:spTree>
    <p:extLst>
      <p:ext uri="{BB962C8B-B14F-4D97-AF65-F5344CB8AC3E}">
        <p14:creationId xmlns:p14="http://schemas.microsoft.com/office/powerpoint/2010/main" val="3154350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4BA3-0374-4D4D-A068-74D12837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5863A6-702E-FA4F-B9C3-890F1908D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2" y="1533016"/>
            <a:ext cx="12171797" cy="5029200"/>
          </a:xfrm>
        </p:spPr>
      </p:pic>
    </p:spTree>
    <p:extLst>
      <p:ext uri="{BB962C8B-B14F-4D97-AF65-F5344CB8AC3E}">
        <p14:creationId xmlns:p14="http://schemas.microsoft.com/office/powerpoint/2010/main" val="2514521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0024-449E-1744-9AFB-5DD9F98A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– Explained Variance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B6E48A-B4C6-694E-AA60-8242C412B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7249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2957640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6833C-DD7B-144B-8872-2D23A727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76CCE2-A22D-EF4A-9099-1F2A4A9F72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FBAE2B-B27C-6445-B982-447922C77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1921167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4B664-02A9-0B42-9858-46581DA79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- Inertia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7E8F37-3C3C-2C46-A287-CEF39BFF3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7249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13699097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2FB52-33BB-A745-AFFB-00E616BE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C15D4C-064A-7646-BD59-F6B6A7D10AC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CD5F78-8AFA-024D-B414-351A637110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423259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14DC-7E0B-6148-A0F4-0E94E0F4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EDEF-B401-124F-96BA-4D9788DE8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patterns and trends in a given data set</a:t>
            </a:r>
          </a:p>
          <a:p>
            <a:r>
              <a:rPr lang="en-US" dirty="0"/>
              <a:t>Largely visual</a:t>
            </a:r>
          </a:p>
          <a:p>
            <a:r>
              <a:rPr lang="en-US" dirty="0"/>
              <a:t>Sanity check</a:t>
            </a:r>
          </a:p>
          <a:p>
            <a:pPr lvl="1"/>
            <a:r>
              <a:rPr lang="en-US" dirty="0"/>
              <a:t>Identify mistakes in collection / processing</a:t>
            </a:r>
          </a:p>
          <a:p>
            <a:pPr lvl="1"/>
            <a:r>
              <a:rPr lang="en-US" dirty="0"/>
              <a:t>Finding violations of statistical assumptions</a:t>
            </a:r>
          </a:p>
          <a:p>
            <a:r>
              <a:rPr lang="en-US" dirty="0"/>
              <a:t>Generate hypotheses</a:t>
            </a:r>
          </a:p>
        </p:txBody>
      </p:sp>
    </p:spTree>
    <p:extLst>
      <p:ext uri="{BB962C8B-B14F-4D97-AF65-F5344CB8AC3E}">
        <p14:creationId xmlns:p14="http://schemas.microsoft.com/office/powerpoint/2010/main" val="795676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A8379-562B-E64A-BCE3-12C1300A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559DD5-B521-3F44-9E88-AB10A1AA1C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4094"/>
            <a:ext cx="5181600" cy="34544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4EB273-277E-6249-AB69-995C4CDC0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30837911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C2D219-6F66-0C47-82EA-C65A57B4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Tests</a:t>
            </a:r>
            <a:br>
              <a:rPr lang="en-US" dirty="0"/>
            </a:br>
            <a:r>
              <a:rPr lang="en-US" dirty="0"/>
              <a:t>Cluster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A131D-1022-DE4E-A99E-CCD3C1AFA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7599" y="0"/>
            <a:ext cx="5394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67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C2D219-6F66-0C47-82EA-C65A57B4C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Tests</a:t>
            </a:r>
            <a:br>
              <a:rPr lang="en-US" dirty="0"/>
            </a:br>
            <a:r>
              <a:rPr lang="en-US" dirty="0"/>
              <a:t>Cluster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A131D-1022-DE4E-A99E-CCD3C1AFA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160" y="0"/>
            <a:ext cx="6593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7B01B-D447-4F58-BC3D-DBB4CEB9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Infrastructure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FDF9A-9633-4D4D-A87A-9F555C9A3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AdRoll is an online advertising platform</a:t>
            </a:r>
          </a:p>
          <a:p>
            <a:r>
              <a:rPr lang="en-US" dirty="0"/>
              <a:t>AdRoll uses user data (e.g., web pages viewed) from your web site to determine which ads to show users and how much to pay for those ads</a:t>
            </a:r>
          </a:p>
          <a:p>
            <a:r>
              <a:rPr lang="en-US" dirty="0"/>
              <a:t>One part of AdRoll’s system is a recommendation system – used to generate candidate ads for a user which are refined by another system further down the pipeline</a:t>
            </a:r>
          </a:p>
          <a:p>
            <a:r>
              <a:rPr lang="en-US" dirty="0"/>
              <a:t>Recommendations generated for 1 billion cookies per day by a batch job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0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AdRoll</a:t>
            </a:r>
            <a:r>
              <a:rPr lang="en-US" dirty="0"/>
              <a:t> Infrastructure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"why am I getting a paged in the middle of the night saying that our machine learning pipeline hasn't completed on schedule?"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(More profanities in real life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924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pipeline completion times</a:t>
            </a:r>
          </a:p>
          <a:p>
            <a:r>
              <a:rPr lang="en-US" dirty="0"/>
              <a:t>Pipeline run times going up</a:t>
            </a:r>
          </a:p>
          <a:p>
            <a:r>
              <a:rPr lang="en-US" dirty="0"/>
              <a:t>Potential they won't complete in desired period</a:t>
            </a:r>
          </a:p>
          <a:p>
            <a:r>
              <a:rPr lang="en-US" dirty="0"/>
              <a:t>More data -&gt; longer run time</a:t>
            </a:r>
          </a:p>
          <a:p>
            <a:r>
              <a:rPr lang="en-US" dirty="0"/>
              <a:t>More data -&gt; higher infrastructure costs (e.g., more EC2 instances and higher S3 storage costs)</a:t>
            </a:r>
          </a:p>
        </p:txBody>
      </p:sp>
    </p:spTree>
    <p:extLst>
      <p:ext uri="{BB962C8B-B14F-4D97-AF65-F5344CB8AC3E}">
        <p14:creationId xmlns:p14="http://schemas.microsoft.com/office/powerpoint/2010/main" val="338448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Customers inject code into their web site to allow </a:t>
            </a:r>
            <a:r>
              <a:rPr lang="en-US" dirty="0" err="1"/>
              <a:t>AdRoll</a:t>
            </a:r>
            <a:r>
              <a:rPr lang="en-US" dirty="0"/>
              <a:t> to track visitors' page views</a:t>
            </a:r>
          </a:p>
          <a:p>
            <a:r>
              <a:rPr lang="en-US" dirty="0"/>
              <a:t>Record every ad impression and click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76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1225</Words>
  <Application>Microsoft Macintosh PowerPoint</Application>
  <PresentationFormat>Widescreen</PresentationFormat>
  <Paragraphs>206</Paragraphs>
  <Slides>52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Monaco</vt:lpstr>
      <vt:lpstr>Overpass Regular</vt:lpstr>
      <vt:lpstr>Office Theme</vt:lpstr>
      <vt:lpstr>Unsupervised Learning</vt:lpstr>
      <vt:lpstr>Machine Learning Process</vt:lpstr>
      <vt:lpstr>Readings</vt:lpstr>
      <vt:lpstr>What is Data Science?</vt:lpstr>
      <vt:lpstr>Exploratory Data Analysis</vt:lpstr>
      <vt:lpstr>Advertising Infrastructure Case Study</vt:lpstr>
      <vt:lpstr>AdRoll Infrastructure Case Study</vt:lpstr>
      <vt:lpstr>Problem</vt:lpstr>
      <vt:lpstr>Data Collection</vt:lpstr>
      <vt:lpstr>Daily Data Size Over Last 120 Days</vt:lpstr>
      <vt:lpstr>Daily Size Distributions by Shard</vt:lpstr>
      <vt:lpstr>Time Series of Chosen Shards</vt:lpstr>
      <vt:lpstr>Action Items</vt:lpstr>
      <vt:lpstr>Exploratory Data Analysis Approaches</vt:lpstr>
      <vt:lpstr>High-Dimensional Data</vt:lpstr>
      <vt:lpstr>Unsupervised Learning</vt:lpstr>
      <vt:lpstr>Dimensionality Reduction</vt:lpstr>
      <vt:lpstr>Approaches for Dimensionality Reduction</vt:lpstr>
      <vt:lpstr>Principal Component Analysis (PCA)</vt:lpstr>
      <vt:lpstr>Principal Component Analysis (PCA)</vt:lpstr>
      <vt:lpstr>Anopheles Mosquitoes</vt:lpstr>
      <vt:lpstr>What is an Inversion?</vt:lpstr>
      <vt:lpstr>Inversions</vt:lpstr>
      <vt:lpstr>Importance of Inversions</vt:lpstr>
      <vt:lpstr>Single Nucleotide Polymorphisms (SNPs)</vt:lpstr>
      <vt:lpstr>Single Nucleotide Polymorphisms (SNPs)</vt:lpstr>
      <vt:lpstr>Picking Number of Components</vt:lpstr>
      <vt:lpstr>PCA of Anopheles Mosquitoes</vt:lpstr>
      <vt:lpstr>PC-SNP Associations on Anopheles 2R</vt:lpstr>
      <vt:lpstr>Clustering</vt:lpstr>
      <vt:lpstr>Algorithms</vt:lpstr>
      <vt:lpstr>K-Means</vt:lpstr>
      <vt:lpstr>K-Means</vt:lpstr>
      <vt:lpstr>Picking k</vt:lpstr>
      <vt:lpstr>Clusters - 6</vt:lpstr>
      <vt:lpstr>Clusters - 8</vt:lpstr>
      <vt:lpstr>Clusters - 10</vt:lpstr>
      <vt:lpstr>Clusters - 11</vt:lpstr>
      <vt:lpstr>Clustering High-Dimensional Data</vt:lpstr>
      <vt:lpstr>Data Set</vt:lpstr>
      <vt:lpstr>PowerPoint Presentation</vt:lpstr>
      <vt:lpstr>Extract Vocabulary</vt:lpstr>
      <vt:lpstr>Map Words to Column Indices</vt:lpstr>
      <vt:lpstr>Encode Features</vt:lpstr>
      <vt:lpstr>Encode Features</vt:lpstr>
      <vt:lpstr>SVD – Explained Variance</vt:lpstr>
      <vt:lpstr>SVD</vt:lpstr>
      <vt:lpstr>Clustering - Inertia</vt:lpstr>
      <vt:lpstr>Clustering</vt:lpstr>
      <vt:lpstr>Clustering</vt:lpstr>
      <vt:lpstr>Association Tests Cluster 0</vt:lpstr>
      <vt:lpstr>Association Tests Cluster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Nowling, RJ</dc:creator>
  <cp:lastModifiedBy>Nowling, RJ</cp:lastModifiedBy>
  <cp:revision>73</cp:revision>
  <dcterms:created xsi:type="dcterms:W3CDTF">2018-10-01T16:21:54Z</dcterms:created>
  <dcterms:modified xsi:type="dcterms:W3CDTF">2019-10-18T13:52:25Z</dcterms:modified>
</cp:coreProperties>
</file>